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4630400" cy="8229600"/>
  <p:notesSz cx="8229600" cy="14630400"/>
  <p:embeddedFontLst>
    <p:embeddedFont>
      <p:font typeface="Lora" pitchFamily="34" charset="0"/>
      <p:bold r:id="rId20"/>
    </p:embeddedFont>
    <p:embeddedFont>
      <p:font typeface="Lora" pitchFamily="34" charset="-122"/>
      <p:bold r:id="rId21"/>
    </p:embeddedFont>
    <p:embeddedFont>
      <p:font typeface="Lora" pitchFamily="34" charset="-120"/>
      <p:bold r:id="rId22"/>
    </p:embeddedFont>
    <p:embeddedFont>
      <p:font typeface="Source Sans 3" panose="020B0303030403020204" pitchFamily="34" charset="0"/>
      <p:regular r:id="rId23"/>
    </p:embeddedFont>
    <p:embeddedFont>
      <p:font typeface="Source Sans 3" panose="020B0303030403020204" pitchFamily="34" charset="-122"/>
      <p:regular r:id="rId24"/>
    </p:embeddedFont>
    <p:embeddedFont>
      <p:font typeface="Source Sans 3" panose="020B0303030403020204" pitchFamily="34" charset="-120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10.fntdata"/><Relationship Id="rId28" Type="http://schemas.openxmlformats.org/officeDocument/2006/relationships/font" Target="fonts/font9.fntdata"/><Relationship Id="rId27" Type="http://schemas.openxmlformats.org/officeDocument/2006/relationships/font" Target="fonts/font8.fntdata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39265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Estadístico 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539008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Películas Blockbuster 1977-2019)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837724" y="4306014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Universidad de La Habana | MATCOM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958239"/>
            <a:ext cx="7468553" cy="1532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Integrantes:</a:t>
            </a: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Ronald Provance Valladares C312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Agustin Alberto Carbajal Romero C312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Dylan Ramsés Cabrera Morales C312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27484"/>
            <a:ext cx="7204948" cy="5984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 3: Metodología ANOVA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837724" y="1495068"/>
            <a:ext cx="3888700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de Varianza Unidireccional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2226469"/>
            <a:ext cx="3052286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Planteamiento de Hipótesis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2698552"/>
            <a:ext cx="6229350" cy="60228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SzPct val="100000"/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H₀:</a:t>
            </a: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La recaudación promedio es igual en todas las décadas</a:t>
            </a:r>
            <a:endParaRPr lang="en-US" sz="1600" dirty="0"/>
          </a:p>
          <a:p>
            <a:pPr marL="0" indent="0" algn="l">
              <a:lnSpc>
                <a:spcPts val="2350"/>
              </a:lnSpc>
              <a:buSzPct val="100000"/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H₁:</a:t>
            </a: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Al menos una década presenta recaudación promedio diferente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37724" y="3473712"/>
            <a:ext cx="2878812" cy="2992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Verificación de Supuestos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3945795"/>
            <a:ext cx="6229350" cy="9034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✓ Normalidad (Kolmogorov-Smirnov )</a:t>
            </a:r>
            <a:endParaRPr lang="en-US" sz="1600" dirty="0"/>
          </a:p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✓ Homogeneidad de varianzas (Levene test)</a:t>
            </a:r>
            <a:endParaRPr lang="en-US" sz="1600" dirty="0"/>
          </a:p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✓ Nivel de significancia: α = 0.05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37724" y="5004832"/>
            <a:ext cx="6229350" cy="9033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El estadístico F compara variabilidad ENTRE décadas respecto a variabilidad DENTRO de cada década. Análisis POST-HOC: Tukey HSD identifica exactamente qué pares de décadas difieren significativamente.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70946" y="2248138"/>
            <a:ext cx="6229350" cy="3681532"/>
          </a:xfrm>
          <a:prstGeom prst="roundRect">
            <a:avLst>
              <a:gd name="adj" fmla="val 82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578566" y="2255758"/>
            <a:ext cx="6214110" cy="523756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1" name="Text 9"/>
          <p:cNvSpPr/>
          <p:nvPr/>
        </p:nvSpPr>
        <p:spPr>
          <a:xfrm>
            <a:off x="7781925" y="2367082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Métrica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892790" y="2367082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Valor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578566" y="2779514"/>
            <a:ext cx="6214110" cy="523756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4" name="Text 12"/>
          <p:cNvSpPr/>
          <p:nvPr/>
        </p:nvSpPr>
        <p:spPr>
          <a:xfrm>
            <a:off x="7781925" y="2890838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F-estadístico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892790" y="2890838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5.234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578566" y="3242850"/>
            <a:ext cx="6214110" cy="523756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7" name="Text 15"/>
          <p:cNvSpPr/>
          <p:nvPr/>
        </p:nvSpPr>
        <p:spPr>
          <a:xfrm>
            <a:off x="7781925" y="3354173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p-value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892790" y="3354173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0.0012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78566" y="3766606"/>
            <a:ext cx="6214110" cy="523756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20" name="Text 18"/>
          <p:cNvSpPr/>
          <p:nvPr/>
        </p:nvSpPr>
        <p:spPr>
          <a:xfrm>
            <a:off x="7781925" y="3877929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α (Significancia)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892790" y="3877929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0.05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578566" y="4290362"/>
            <a:ext cx="6214110" cy="523756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23" name="Text 21"/>
          <p:cNvSpPr/>
          <p:nvPr/>
        </p:nvSpPr>
        <p:spPr>
          <a:xfrm>
            <a:off x="7781925" y="4401685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Decisión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892790" y="4401685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38512F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Rechaza H₀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578566" y="4814118"/>
            <a:ext cx="6214110" cy="523756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p>
            <a:endParaRPr lang="es-ES" altLang="en-US"/>
          </a:p>
        </p:txBody>
      </p:sp>
      <p:sp>
        <p:nvSpPr>
          <p:cNvPr id="26" name="Text 24"/>
          <p:cNvSpPr/>
          <p:nvPr/>
        </p:nvSpPr>
        <p:spPr>
          <a:xfrm>
            <a:off x="7781925" y="4804569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η² (Tamaño efecto)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892790" y="4804569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s-ES" alt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59</a:t>
            </a: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.</a:t>
            </a:r>
            <a:r>
              <a:rPr lang="es-ES" alt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5</a:t>
            </a: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8</a:t>
            </a:r>
            <a:r>
              <a:rPr lang="es-ES" alt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%</a:t>
            </a:r>
            <a:endParaRPr lang="es-ES" altLang="en-US" sz="1600" dirty="0">
              <a:solidFill>
                <a:srgbClr val="3A3630"/>
              </a:solidFill>
              <a:latin typeface="Source Sans 3" panose="020B0303030403020204" pitchFamily="34" charset="0"/>
              <a:ea typeface="Source Sans 3" panose="020B0303030403020204" pitchFamily="34" charset="-122"/>
              <a:cs typeface="Source Sans 3" panose="020B0303030403020204" pitchFamily="34" charset="-120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578566" y="5217002"/>
            <a:ext cx="6214110" cy="523756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29" name="Text 27"/>
          <p:cNvSpPr/>
          <p:nvPr/>
        </p:nvSpPr>
        <p:spPr>
          <a:xfrm>
            <a:off x="7781925" y="5328325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Confianza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892790" y="5328325"/>
            <a:ext cx="2696528" cy="3011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9</a:t>
            </a:r>
            <a:r>
              <a:rPr lang="es-ES" alt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5</a:t>
            </a: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%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570946" y="5942926"/>
            <a:ext cx="6229350" cy="1083231"/>
          </a:xfrm>
          <a:prstGeom prst="roundRect">
            <a:avLst>
              <a:gd name="adj" fmla="val 2818"/>
            </a:avLst>
          </a:prstGeom>
          <a:solidFill>
            <a:srgbClr val="D4E3CF"/>
          </a:solidFill>
        </p:spPr>
      </p:sp>
      <p:pic>
        <p:nvPicPr>
          <p:cNvPr id="3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4305" y="6224866"/>
            <a:ext cx="254318" cy="203359"/>
          </a:xfrm>
          <a:prstGeom prst="rect">
            <a:avLst/>
          </a:prstGeom>
        </p:spPr>
      </p:pic>
      <p:sp>
        <p:nvSpPr>
          <p:cNvPr id="33" name="Text 30"/>
          <p:cNvSpPr/>
          <p:nvPr/>
        </p:nvSpPr>
        <p:spPr>
          <a:xfrm>
            <a:off x="8231981" y="6166644"/>
            <a:ext cx="5364956" cy="6022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✓ p-value (0.0012) &lt; α (0.05)</a:t>
            </a:r>
            <a:endParaRPr lang="en-US" sz="160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RECHAZA H₀ CON CONTUNDENCIA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0128" y="446961"/>
            <a:ext cx="8770144" cy="4325779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128" y="4825127"/>
            <a:ext cx="8770144" cy="370058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66160" y="1889760"/>
            <a:ext cx="7498080" cy="44500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87028"/>
            <a:ext cx="5595699" cy="5280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Limitaciones y Conclusiones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837724" y="1868448"/>
            <a:ext cx="6258520" cy="1651159"/>
          </a:xfrm>
          <a:prstGeom prst="roundRect">
            <a:avLst>
              <a:gd name="adj" fmla="val 1631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40011" y="2070735"/>
            <a:ext cx="2112169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LIMITACIONES: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1040011" y="2469237"/>
            <a:ext cx="5853946" cy="7540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Dataset solo Top 10 (sesgo supervivencia)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Variabilidad temporal (inflación, mercados)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Período específico (1977-2019)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837724" y="3560116"/>
            <a:ext cx="6258520" cy="2247900"/>
          </a:xfrm>
          <a:prstGeom prst="roundRect">
            <a:avLst>
              <a:gd name="adj" fmla="val 1198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040011" y="3762403"/>
            <a:ext cx="3107650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CONCLUSIONES PRINCIPALES: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040011" y="4160905"/>
            <a:ext cx="5853946" cy="12567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Font typeface="+mj-lt"/>
              <a:buAutoNum type="arabicPeriod"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Presupuesto importante pero no determinante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Font typeface="+mj-lt"/>
              <a:buAutoNum type="arabicPeriod" startAt="2"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Múltiples caminos válidos al éxito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Font typeface="+mj-lt"/>
              <a:buAutoNum type="arabicPeriod" startAt="3"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Industria: estrategias diferenciadas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Font typeface="+mj-lt"/>
              <a:buAutoNum type="arabicPeriod" startAt="4"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Tendencia creciente temporal</a:t>
            </a:r>
            <a:endParaRPr lang="en-US" sz="1400" dirty="0"/>
          </a:p>
          <a:p>
            <a:pPr marL="342900" indent="-342900" algn="l">
              <a:lnSpc>
                <a:spcPts val="1950"/>
              </a:lnSpc>
              <a:buSzPct val="100000"/>
              <a:buFont typeface="+mj-lt"/>
              <a:buAutoNum type="arabicPeriod" startAt="5"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Calidad (rating) es factor significativo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837724" y="5613433"/>
            <a:ext cx="6258520" cy="1054418"/>
          </a:xfrm>
          <a:prstGeom prst="roundRect">
            <a:avLst>
              <a:gd name="adj" fmla="val 2554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40011" y="5815720"/>
            <a:ext cx="2407563" cy="263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APLICACIÓN PRÁCTICA: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1040011" y="6214222"/>
            <a:ext cx="5853946" cy="2513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Optimizar según estrategia, no todos necesitan presupuestos gigantescos.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7541776" y="1851541"/>
            <a:ext cx="6258520" cy="14573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700"/>
              </a:lnSpc>
              <a:buNone/>
            </a:pPr>
            <a:r>
              <a:rPr lang="en-US" sz="45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El éxito en cine no es una fórmula única.</a:t>
            </a:r>
            <a:endParaRPr lang="en-US" sz="4550" dirty="0"/>
          </a:p>
        </p:txBody>
      </p:sp>
      <p:sp>
        <p:nvSpPr>
          <p:cNvPr id="13" name="Text 11"/>
          <p:cNvSpPr/>
          <p:nvPr/>
        </p:nvSpPr>
        <p:spPr>
          <a:xfrm>
            <a:off x="7541776" y="3349375"/>
            <a:ext cx="6258520" cy="2513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Los datos muestran múltiples caminos válidos hacia el </a:t>
            </a:r>
            <a:r>
              <a:rPr lang="en-US" sz="14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blockbuster-éxito: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541776" y="3721803"/>
            <a:ext cx="6258520" cy="2513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Combinar presupuesto inteligente + buena ejecución + estrategia de mercado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7541776" y="4214242"/>
            <a:ext cx="6258520" cy="30004"/>
          </a:xfrm>
          <a:prstGeom prst="rect">
            <a:avLst/>
          </a:prstGeom>
          <a:solidFill>
            <a:srgbClr val="3A3630">
              <a:alpha val="50000"/>
            </a:srgbClr>
          </a:solidFill>
        </p:spPr>
      </p:sp>
      <p:sp>
        <p:nvSpPr>
          <p:cNvPr id="16" name="Text 14"/>
          <p:cNvSpPr/>
          <p:nvPr/>
        </p:nvSpPr>
        <p:spPr>
          <a:xfrm>
            <a:off x="7541776" y="4395577"/>
            <a:ext cx="6258520" cy="10054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SzPct val="100000"/>
              <a:buNone/>
            </a:pPr>
            <a:r>
              <a:rPr lang="en-US" sz="14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Fuente:</a:t>
            </a: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Kaggle</a:t>
            </a:r>
            <a:endParaRPr lang="en-US" sz="1400" dirty="0"/>
          </a:p>
          <a:p>
            <a:pPr marL="0" indent="0" algn="l">
              <a:lnSpc>
                <a:spcPts val="1950"/>
              </a:lnSpc>
              <a:buSzPct val="100000"/>
              <a:buNone/>
            </a:pPr>
            <a:r>
              <a:rPr lang="en-US" sz="14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Técnicas:</a:t>
            </a: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Regresión, Clustering, ANOVA</a:t>
            </a:r>
            <a:endParaRPr lang="en-US" sz="1400" dirty="0"/>
          </a:p>
          <a:p>
            <a:pPr marL="0" indent="0" algn="l">
              <a:lnSpc>
                <a:spcPts val="1950"/>
              </a:lnSpc>
              <a:buSzPct val="100000"/>
              <a:buNone/>
            </a:pPr>
            <a:r>
              <a:rPr lang="en-US" sz="14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Período:</a:t>
            </a: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1977-2019</a:t>
            </a:r>
            <a:endParaRPr lang="en-US" sz="1400" dirty="0"/>
          </a:p>
          <a:p>
            <a:pPr marL="0" indent="0" algn="l">
              <a:lnSpc>
                <a:spcPts val="1950"/>
              </a:lnSpc>
              <a:buSzPct val="100000"/>
              <a:buNone/>
            </a:pPr>
            <a:r>
              <a:rPr lang="en-US" sz="14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Películas analizadas:</a:t>
            </a:r>
            <a:r>
              <a:rPr lang="en-US" sz="14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430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71970"/>
            <a:ext cx="6236018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Descripción del Dataset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654737"/>
            <a:ext cx="3059192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</p:spPr>
      </p:sp>
      <p:sp>
        <p:nvSpPr>
          <p:cNvPr id="4" name="Text 2"/>
          <p:cNvSpPr/>
          <p:nvPr/>
        </p:nvSpPr>
        <p:spPr>
          <a:xfrm>
            <a:off x="1077039" y="2894052"/>
            <a:ext cx="2580561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Fuente y Período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77039" y="3389590"/>
            <a:ext cx="2580561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Kaggle: 1977-2019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Top 10 películas/año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Total: 430 películas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4136231" y="2654737"/>
            <a:ext cx="3059311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</p:spPr>
      </p:sp>
      <p:sp>
        <p:nvSpPr>
          <p:cNvPr id="7" name="Text 5"/>
          <p:cNvSpPr/>
          <p:nvPr/>
        </p:nvSpPr>
        <p:spPr>
          <a:xfrm>
            <a:off x="4375547" y="2894052"/>
            <a:ext cx="2580680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Presupuesto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375547" y="3389590"/>
            <a:ext cx="2580680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Rango: $15M - $365M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Variabilidad alta en inversiones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34858" y="2654737"/>
            <a:ext cx="3059192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</p:spPr>
      </p:sp>
      <p:sp>
        <p:nvSpPr>
          <p:cNvPr id="10" name="Text 8"/>
          <p:cNvSpPr/>
          <p:nvPr/>
        </p:nvSpPr>
        <p:spPr>
          <a:xfrm>
            <a:off x="7674173" y="2894052"/>
            <a:ext cx="2580561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Recaudación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74173" y="3389590"/>
            <a:ext cx="2580561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Variable de riesgo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No siempre sigue presupuesto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10733365" y="2654737"/>
            <a:ext cx="3059311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</p:spPr>
      </p:sp>
      <p:sp>
        <p:nvSpPr>
          <p:cNvPr id="13" name="Text 11"/>
          <p:cNvSpPr/>
          <p:nvPr/>
        </p:nvSpPr>
        <p:spPr>
          <a:xfrm>
            <a:off x="10972681" y="2894052"/>
            <a:ext cx="2580680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Rating IMDb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972681" y="3389590"/>
            <a:ext cx="2580680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Escala 1-10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Mayoría 6.5-7.5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37724" y="5017294"/>
            <a:ext cx="12954952" cy="1740218"/>
          </a:xfrm>
          <a:prstGeom prst="roundRect">
            <a:avLst>
              <a:gd name="adj" fmla="val 2063"/>
            </a:avLst>
          </a:prstGeom>
          <a:solidFill>
            <a:srgbClr val="F3E7D4"/>
          </a:solidFill>
        </p:spPr>
      </p:sp>
      <p:sp>
        <p:nvSpPr>
          <p:cNvPr id="16" name="Text 14"/>
          <p:cNvSpPr/>
          <p:nvPr/>
        </p:nvSpPr>
        <p:spPr>
          <a:xfrm>
            <a:off x="1077039" y="5256609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Clasificación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77039" y="5752147"/>
            <a:ext cx="12476321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MPAA: G, PG, PG-13, R</a:t>
            </a:r>
            <a:endParaRPr lang="en-US" sz="1850" dirty="0"/>
          </a:p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Géneros variados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79208"/>
            <a:ext cx="8824913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Exploratorio: Estadísticos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611398"/>
            <a:ext cx="6185535" cy="4069675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4761" y="2611398"/>
            <a:ext cx="6185535" cy="35038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52924" y="827246"/>
            <a:ext cx="5639753" cy="11968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Exploratorio: Patrones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8152924" y="2093238"/>
            <a:ext cx="2930247" cy="3068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🎬</a:t>
            </a: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Géneros Más Comunes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152924" y="2659380"/>
            <a:ext cx="5639753" cy="6022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Acción (32%) | Aventura (28%) | Sci-Fi (18%)</a:t>
            </a:r>
            <a:endParaRPr lang="en-US" sz="160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Drama (12%) | Otros (10%)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152924" y="3520916"/>
            <a:ext cx="2510790" cy="3068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🎞️</a:t>
            </a: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Clasificación MPAA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152924" y="4087058"/>
            <a:ext cx="5639753" cy="9033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PG-13: 45% (público más amplio)</a:t>
            </a:r>
            <a:endParaRPr lang="en-US" sz="160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R: 38% (público adulto)</a:t>
            </a:r>
            <a:endParaRPr lang="en-US" sz="160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PG: 12% | G: 5%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152924" y="5249704"/>
            <a:ext cx="2393752" cy="3068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💡</a:t>
            </a: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Hallazgo Clave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152924" y="5815846"/>
            <a:ext cx="5639753" cy="6022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Películas PG-13 tienden a recaudar más por acceso a audiencia más grande.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152924" y="6612612"/>
            <a:ext cx="5639753" cy="789742"/>
          </a:xfrm>
          <a:prstGeom prst="roundRect">
            <a:avLst>
              <a:gd name="adj" fmla="val 3865"/>
            </a:avLst>
          </a:prstGeom>
          <a:solidFill>
            <a:srgbClr val="D4E3CF"/>
          </a:solidFill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283" y="6894552"/>
            <a:ext cx="254318" cy="20335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813959" y="6836331"/>
            <a:ext cx="4775359" cy="3087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⚠️</a:t>
            </a:r>
            <a:r>
              <a:rPr lang="en-US" sz="1600" dirty="0">
                <a:solidFill>
                  <a:srgbClr val="00000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NO hay correlación perfecta presupuesto-éxito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47148"/>
            <a:ext cx="10115669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Objetivos y Preguntas de Investigación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29915"/>
            <a:ext cx="1295495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La industria cinematográfica mueve miles de millones de dólares anuales. Entender qué impulsa el éxito es fundamental para productores e inversores.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254937"/>
            <a:ext cx="3594378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Preguntas de Investigación: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965859"/>
            <a:ext cx="12954952" cy="11490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¿Qué factores influyen en la recaudación mundial de una película?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¿Podemos identificar clusters de películas según características?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¿Ha cambiado la recaudación promedio a lo largo del tiempo?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658297"/>
            <a:ext cx="5639753" cy="13375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 1: Regresión Lineal Múltiple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837724" y="2082165"/>
            <a:ext cx="5033963" cy="3343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¿Qué Factores Impulsan la Recaudación?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37724" y="2740462"/>
            <a:ext cx="5639753" cy="14187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Se estimó un modelo de regresión lineal múltiple para analizar factores que influyen en la recaudación mundial. Variables categóricas transformadas mediante dummy, continuas estandarizadas.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37724" y="4483179"/>
            <a:ext cx="3092172" cy="3343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¿Es Confiable el Modelo?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837724" y="5141476"/>
            <a:ext cx="5639753" cy="21285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SzPct val="100000"/>
              <a:buNone/>
            </a:pPr>
            <a:r>
              <a:rPr lang="en-US" sz="175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Insesgadez:</a:t>
            </a:r>
            <a:r>
              <a:rPr lang="en-US" sz="17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Media de residuos ≈ 0</a:t>
            </a:r>
            <a:endParaRPr lang="en-US" sz="1750" dirty="0"/>
          </a:p>
          <a:p>
            <a:pPr marL="0" indent="0" algn="l">
              <a:lnSpc>
                <a:spcPts val="2750"/>
              </a:lnSpc>
              <a:buSzPct val="100000"/>
              <a:buNone/>
            </a:pPr>
            <a:r>
              <a:rPr lang="en-US" sz="175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Independencia:</a:t>
            </a:r>
            <a:r>
              <a:rPr lang="en-US" sz="17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Durbin-Watson ≈ 1.44</a:t>
            </a:r>
            <a:endParaRPr lang="en-US" sz="1750" dirty="0"/>
          </a:p>
          <a:p>
            <a:pPr marL="0" indent="0" algn="l">
              <a:lnSpc>
                <a:spcPts val="2750"/>
              </a:lnSpc>
              <a:buSzPct val="100000"/>
              <a:buNone/>
            </a:pPr>
            <a:r>
              <a:rPr lang="en-US" sz="175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No Multicolinealidad:</a:t>
            </a:r>
            <a:r>
              <a:rPr lang="en-US" sz="17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Cond.Nº=4.56 &lt;30</a:t>
            </a:r>
            <a:endParaRPr lang="en-US" sz="1750" dirty="0"/>
          </a:p>
          <a:p>
            <a:pPr marL="0" indent="0" algn="l">
              <a:lnSpc>
                <a:spcPts val="2750"/>
              </a:lnSpc>
              <a:buSzPct val="100000"/>
              <a:buNone/>
            </a:pPr>
            <a:r>
              <a:rPr lang="en-US" sz="175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Heterocedasticidad:</a:t>
            </a:r>
            <a:r>
              <a:rPr lang="en-US" sz="17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Corregida con errores robustos HC3</a:t>
            </a:r>
            <a:endParaRPr lang="en-US" sz="1750" dirty="0"/>
          </a:p>
          <a:p>
            <a:pPr marL="0" indent="0" algn="l">
              <a:lnSpc>
                <a:spcPts val="2750"/>
              </a:lnSpc>
              <a:buSzPct val="100000"/>
              <a:buNone/>
            </a:pPr>
            <a:r>
              <a:rPr lang="en-US" sz="175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Normalidad:</a:t>
            </a:r>
            <a:r>
              <a:rPr lang="en-US" sz="17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 </a:t>
            </a:r>
            <a:r>
              <a:rPr lang="es-ES" altLang="en-US" sz="175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Omnibus</a:t>
            </a:r>
            <a:endParaRPr lang="es-ES" altLang="en-US" sz="1750" dirty="0">
              <a:solidFill>
                <a:srgbClr val="3A3630"/>
              </a:solidFill>
              <a:latin typeface="Source Sans 3" panose="020B0303030403020204" pitchFamily="34" charset="0"/>
              <a:ea typeface="Source Sans 3" panose="020B0303030403020204" pitchFamily="34" charset="-122"/>
              <a:cs typeface="Source Sans 3" panose="020B0303030403020204" pitchFamily="34" charset="-120"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43570"/>
            <a:ext cx="7641788" cy="4575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 2: Metodología K-Means Clustering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837724" y="1441490"/>
            <a:ext cx="3213021" cy="2287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de Clustering No Supervisado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25686" y="1821894"/>
            <a:ext cx="6511766" cy="3479959"/>
          </a:xfrm>
          <a:prstGeom prst="roundRect">
            <a:avLst>
              <a:gd name="adj" fmla="val 671"/>
            </a:avLst>
          </a:prstGeom>
          <a:solidFill>
            <a:srgbClr val="38512F"/>
          </a:solidFill>
        </p:spPr>
      </p:sp>
      <p:sp>
        <p:nvSpPr>
          <p:cNvPr id="5" name="Text 3"/>
          <p:cNvSpPr/>
          <p:nvPr/>
        </p:nvSpPr>
        <p:spPr>
          <a:xfrm>
            <a:off x="881182" y="1922978"/>
            <a:ext cx="1830467" cy="2287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Fundamento Teórico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881182" y="2252782"/>
            <a:ext cx="6200775" cy="6161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K-Means es aprendizaje </a:t>
            </a:r>
            <a:r>
              <a:rPr lang="en-US" sz="1200" b="1" dirty="0">
                <a:solidFill>
                  <a:srgbClr val="FFFFFF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NO SUPERVISADO</a:t>
            </a:r>
            <a:r>
              <a:rPr lang="en-US" sz="1200" dirty="0">
                <a:solidFill>
                  <a:srgbClr val="FFFFFF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que descubre patrones multidimensionales sin etiquetas predefinidas. Agrupa observaciones en espacios multidimensionales basándose en similitud euclidiana.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881182" y="2970014"/>
            <a:ext cx="1830467" cy="2287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Variables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881182" y="3299817"/>
            <a:ext cx="6200775" cy="6161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FFFFFF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Presupuesto: $20M–$300M</a:t>
            </a:r>
            <a:endParaRPr lang="en-US" sz="1200" dirty="0"/>
          </a:p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FFFFFF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Rating IMDb: 1.0–10.0</a:t>
            </a:r>
            <a:endParaRPr lang="en-US" sz="1200" dirty="0"/>
          </a:p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200" dirty="0">
                <a:solidFill>
                  <a:srgbClr val="FFFFFF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Género: 18 géneros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881182" y="4017067"/>
            <a:ext cx="2808565" cy="2287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 Óptimo Identificado: 2 clusters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512606" y="1922978"/>
            <a:ext cx="2162413" cy="2287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Resultados del Clustering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7512606" y="2265402"/>
            <a:ext cx="6287691" cy="1793319"/>
          </a:xfrm>
          <a:prstGeom prst="roundRect">
            <a:avLst>
              <a:gd name="adj" fmla="val 130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520226" y="2273022"/>
            <a:ext cx="6272451" cy="341828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3" name="Text 11"/>
          <p:cNvSpPr/>
          <p:nvPr/>
        </p:nvSpPr>
        <p:spPr>
          <a:xfrm>
            <a:off x="7675721" y="2341245"/>
            <a:ext cx="2821424" cy="205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Métrica/Cluster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10815757" y="2341245"/>
            <a:ext cx="2821424" cy="205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Detalle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7520226" y="2614851"/>
            <a:ext cx="6272451" cy="341828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6" name="Text 14"/>
          <p:cNvSpPr/>
          <p:nvPr/>
        </p:nvSpPr>
        <p:spPr>
          <a:xfrm>
            <a:off x="7675721" y="2683073"/>
            <a:ext cx="2821424" cy="205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Silhouette Score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10815757" y="2683073"/>
            <a:ext cx="2821424" cy="205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0.</a:t>
            </a:r>
            <a:r>
              <a:rPr lang="es-ES" alt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28</a:t>
            </a: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(Ver Resumen)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7520226" y="2956679"/>
            <a:ext cx="6272451" cy="547211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9" name="Text 17"/>
          <p:cNvSpPr/>
          <p:nvPr/>
        </p:nvSpPr>
        <p:spPr>
          <a:xfrm>
            <a:off x="7675721" y="3024902"/>
            <a:ext cx="2821424" cy="205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Cluster 0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10815757" y="3024902"/>
            <a:ext cx="2821424" cy="4107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273 películas (63.5%) - Presupuesto Medio ($40M)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7520226" y="3503890"/>
            <a:ext cx="6272451" cy="547211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22" name="Text 20"/>
          <p:cNvSpPr/>
          <p:nvPr/>
        </p:nvSpPr>
        <p:spPr>
          <a:xfrm>
            <a:off x="7675721" y="3572113"/>
            <a:ext cx="2821424" cy="205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Cluster 1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10815757" y="3572113"/>
            <a:ext cx="2821424" cy="4107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157 películas (36.5%) - Alto Presupuesto ($170M)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7512606" y="4101721"/>
            <a:ext cx="6287691" cy="513993"/>
          </a:xfrm>
          <a:prstGeom prst="roundRect">
            <a:avLst>
              <a:gd name="adj" fmla="val 4541"/>
            </a:avLst>
          </a:prstGeom>
          <a:solidFill>
            <a:srgbClr val="D4E3CF"/>
          </a:solidFill>
        </p:spPr>
      </p:sp>
      <p:pic>
        <p:nvPicPr>
          <p:cNvPr id="2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68101" y="4304722"/>
            <a:ext cx="194429" cy="155496"/>
          </a:xfrm>
          <a:prstGeom prst="rect">
            <a:avLst/>
          </a:prstGeom>
        </p:spPr>
      </p:pic>
      <p:sp>
        <p:nvSpPr>
          <p:cNvPr id="26" name="Text 23"/>
          <p:cNvSpPr/>
          <p:nvPr/>
        </p:nvSpPr>
        <p:spPr>
          <a:xfrm>
            <a:off x="8018026" y="4241619"/>
            <a:ext cx="5626775" cy="205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✓ El análisis sugiere que K=2 clusters es el óptimo para esta segmentación.</a:t>
            </a:r>
            <a:endParaRPr lang="en-US" sz="1200" dirty="0"/>
          </a:p>
        </p:txBody>
      </p:sp>
      <p:sp>
        <p:nvSpPr>
          <p:cNvPr id="27" name="Text 24"/>
          <p:cNvSpPr/>
          <p:nvPr/>
        </p:nvSpPr>
        <p:spPr>
          <a:xfrm>
            <a:off x="7512606" y="4729418"/>
            <a:ext cx="6287691" cy="4107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Aplicamos estandarización (StandardScaler) a variables numéricas para garantizar equilibrio. Codificamos género mediante variables dummy.</a:t>
            </a:r>
            <a:endParaRPr lang="en-US" sz="1200" dirty="0"/>
          </a:p>
        </p:txBody>
      </p:sp>
      <p:sp>
        <p:nvSpPr>
          <p:cNvPr id="28" name="Text 25"/>
          <p:cNvSpPr/>
          <p:nvPr/>
        </p:nvSpPr>
        <p:spPr>
          <a:xfrm>
            <a:off x="837724" y="5382833"/>
            <a:ext cx="1830467" cy="2287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Hallazgos Principales</a:t>
            </a:r>
            <a:endParaRPr lang="en-US" sz="1400" dirty="0"/>
          </a:p>
        </p:txBody>
      </p:sp>
      <p:sp>
        <p:nvSpPr>
          <p:cNvPr id="29" name="Text 26"/>
          <p:cNvSpPr/>
          <p:nvPr/>
        </p:nvSpPr>
        <p:spPr>
          <a:xfrm>
            <a:off x="837724" y="5763238"/>
            <a:ext cx="12954952" cy="8215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SzPct val="100000"/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Presupuesto ≠ Mejor Rating:</a:t>
            </a: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No existe proporcionalidad directa entre el presupuesto de una película y su calificación de éxito.</a:t>
            </a:r>
            <a:endParaRPr lang="en-US" sz="1200" dirty="0"/>
          </a:p>
          <a:p>
            <a:pPr marL="0" indent="0" algn="l">
              <a:lnSpc>
                <a:spcPts val="1600"/>
              </a:lnSpc>
              <a:buSzPct val="100000"/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El Género es Estructurante:</a:t>
            </a: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El género desempeña un papel clave en la conformación de los modelos de producción de películas, creando categorías coherentes.</a:t>
            </a:r>
            <a:endParaRPr lang="en-US" sz="1200" dirty="0"/>
          </a:p>
          <a:p>
            <a:pPr marL="0" indent="0" algn="l">
              <a:lnSpc>
                <a:spcPts val="1600"/>
              </a:lnSpc>
              <a:buSzPct val="100000"/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Mercado Heterogéneo:</a:t>
            </a: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La industria cinematográfica opera con estrategias diferenciadas, abordando múltiples modelos de negocio simultáneamente.</a:t>
            </a:r>
            <a:endParaRPr lang="en-US" sz="1200" dirty="0"/>
          </a:p>
          <a:p>
            <a:pPr marL="0" indent="0" algn="l">
              <a:lnSpc>
                <a:spcPts val="1600"/>
              </a:lnSpc>
              <a:buSzPct val="100000"/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Perfiles Reales:</a:t>
            </a: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Los clusters identificados reflejan tipos naturales de películas, lo que sugiere diferentes enfoques para maximizar el retorno en diversos contextos.</a:t>
            </a:r>
            <a:endParaRPr lang="en-US" sz="1200" dirty="0"/>
          </a:p>
        </p:txBody>
      </p:sp>
      <p:sp>
        <p:nvSpPr>
          <p:cNvPr id="30" name="Text 27"/>
          <p:cNvSpPr/>
          <p:nvPr/>
        </p:nvSpPr>
        <p:spPr>
          <a:xfrm>
            <a:off x="837724" y="6698498"/>
            <a:ext cx="12954952" cy="4107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Conclusión:</a:t>
            </a:r>
            <a:r>
              <a:rPr lang="en-US" sz="1200" dirty="0">
                <a:solidFill>
                  <a:srgbClr val="3A3630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NO existe fórmula única de éxito. Cada cluster representa un modelo de negocio válido. Presupuesto ≠ éxito crítico. La industria explota múltiples modelos simultáneamente porque cada uno maximiza retorno en contextos diferentes.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09268"/>
            <a:ext cx="6735485" cy="4575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Pregunta 2: Resultados e Interpretación</a:t>
            </a:r>
            <a:endParaRPr lang="en-US" sz="2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04793" y="1468993"/>
            <a:ext cx="8420695" cy="228445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4793" y="3867150"/>
            <a:ext cx="8420695" cy="355318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4160" y="1127760"/>
            <a:ext cx="9022080" cy="59740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4899</Words>
  <Application>WPS Presentation</Application>
  <PresentationFormat>On-screen Show (16:9)</PresentationFormat>
  <Paragraphs>211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SimSun</vt:lpstr>
      <vt:lpstr>Wingdings</vt:lpstr>
      <vt:lpstr>Lora</vt:lpstr>
      <vt:lpstr>Lora</vt:lpstr>
      <vt:lpstr>Lora</vt:lpstr>
      <vt:lpstr>Source Sans 3</vt:lpstr>
      <vt:lpstr>Source Sans 3</vt:lpstr>
      <vt:lpstr>Source Sans 3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Ron Pro</cp:lastModifiedBy>
  <cp:revision>6</cp:revision>
  <dcterms:created xsi:type="dcterms:W3CDTF">2026-01-28T11:39:00Z</dcterms:created>
  <dcterms:modified xsi:type="dcterms:W3CDTF">2026-01-28T22:45:14Z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FB4E1B58DF5C42EF8F08CD81BC798DD1_12</vt:lpwstr>
  </property>
  <property fmtid="{D5CDD505-2E9C-101B-9397-08002B2CF9AE}" pid="3" name="KSOProductBuildVer">
    <vt:lpwstr>3082-12.2.0.23196</vt:lpwstr>
  </property>
</Properties>
</file>